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>
        <p:scale>
          <a:sx n="131" d="100"/>
          <a:sy n="131" d="100"/>
        </p:scale>
        <p:origin x="-160" y="-8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8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9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6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2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1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5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03F461C-F598-844D-A5D9-832848CF2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7" t="19879" r="41747" b="50518"/>
          <a:stretch/>
        </p:blipFill>
        <p:spPr>
          <a:xfrm>
            <a:off x="246434" y="351655"/>
            <a:ext cx="3549315" cy="113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37CD6-D6F3-164D-991E-0B004DC093FC}"/>
              </a:ext>
            </a:extLst>
          </p:cNvPr>
          <p:cNvSpPr txBox="1"/>
          <p:nvPr/>
        </p:nvSpPr>
        <p:spPr>
          <a:xfrm>
            <a:off x="97194" y="435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6B28AD1-4C5A-7F4D-8AE3-8558B06A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4" r="1175" b="12227"/>
          <a:stretch/>
        </p:blipFill>
        <p:spPr>
          <a:xfrm>
            <a:off x="3856703" y="43580"/>
            <a:ext cx="8273170" cy="166910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0C4609F-BCBB-5B47-BB93-2BDF28BCE0C4}"/>
              </a:ext>
            </a:extLst>
          </p:cNvPr>
          <p:cNvSpPr txBox="1"/>
          <p:nvPr/>
        </p:nvSpPr>
        <p:spPr>
          <a:xfrm>
            <a:off x="97194" y="1483732"/>
            <a:ext cx="375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“IM-DTR”, precisely state the read-outs here on the timeline according to what we show in the figure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17420C-FA91-B94D-9F86-9AE9139AF390}"/>
              </a:ext>
            </a:extLst>
          </p:cNvPr>
          <p:cNvSpPr txBox="1"/>
          <p:nvPr/>
        </p:nvSpPr>
        <p:spPr>
          <a:xfrm>
            <a:off x="3856703" y="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750542-1499-014A-A523-AED19ACA0A3C}"/>
              </a:ext>
            </a:extLst>
          </p:cNvPr>
          <p:cNvSpPr txBox="1"/>
          <p:nvPr/>
        </p:nvSpPr>
        <p:spPr>
          <a:xfrm>
            <a:off x="4575790" y="1756266"/>
            <a:ext cx="375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need % of bulk IM added to the plots as well.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11F449-957C-DB4F-9CA6-ABE7D7CECCAC}"/>
              </a:ext>
            </a:extLst>
          </p:cNvPr>
          <p:cNvSpPr txBox="1"/>
          <p:nvPr/>
        </p:nvSpPr>
        <p:spPr>
          <a:xfrm>
            <a:off x="101291" y="218522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4DCA6B7-1890-B94F-A232-B9A76BE0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4" y="2369886"/>
            <a:ext cx="4699000" cy="32512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92F6204-A179-004F-9BCD-91E30F6A7174}"/>
              </a:ext>
            </a:extLst>
          </p:cNvPr>
          <p:cNvSpPr txBox="1"/>
          <p:nvPr/>
        </p:nvSpPr>
        <p:spPr>
          <a:xfrm>
            <a:off x="656623" y="5642450"/>
            <a:ext cx="375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terminology as before for naming cell populations; change colors.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7DBC9-C014-3E45-BEEB-D047EB20001D}"/>
              </a:ext>
            </a:extLst>
          </p:cNvPr>
          <p:cNvSpPr txBox="1"/>
          <p:nvPr/>
        </p:nvSpPr>
        <p:spPr>
          <a:xfrm>
            <a:off x="5264442" y="21852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ECE0528-8026-DB41-B9DB-A8FCA70D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129" y="4204468"/>
            <a:ext cx="2525170" cy="161638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D12CE6C-B731-1E46-BD9F-FB6B787BC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27"/>
          <a:stretch/>
        </p:blipFill>
        <p:spPr>
          <a:xfrm>
            <a:off x="5774314" y="2425490"/>
            <a:ext cx="2223528" cy="16691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6161DCF-C546-9245-9B08-599D91EB6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29" y="6278286"/>
            <a:ext cx="279400" cy="431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B5335B4-1463-EB43-B8A6-AB06A7C66BB7}"/>
              </a:ext>
            </a:extLst>
          </p:cNvPr>
          <p:cNvSpPr txBox="1"/>
          <p:nvPr/>
        </p:nvSpPr>
        <p:spPr>
          <a:xfrm>
            <a:off x="986973" y="6249378"/>
            <a:ext cx="375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IM-DTR</a:t>
            </a:r>
          </a:p>
          <a:p>
            <a:r>
              <a:rPr lang="en-US" sz="1200" dirty="0"/>
              <a:t>Littermate controls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339A0A-487C-E24C-A68F-E91EADCAB379}"/>
              </a:ext>
            </a:extLst>
          </p:cNvPr>
          <p:cNvSpPr txBox="1"/>
          <p:nvPr/>
        </p:nvSpPr>
        <p:spPr>
          <a:xfrm>
            <a:off x="7885358" y="2630752"/>
            <a:ext cx="375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Littermate controls</a:t>
            </a:r>
          </a:p>
          <a:p>
            <a:r>
              <a:rPr lang="en-US" sz="1200" dirty="0"/>
              <a:t>IM-DTR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A9D318-640C-2A4D-A8D7-CEBA9AB4C9F5}"/>
              </a:ext>
            </a:extLst>
          </p:cNvPr>
          <p:cNvSpPr txBox="1"/>
          <p:nvPr/>
        </p:nvSpPr>
        <p:spPr>
          <a:xfrm>
            <a:off x="8222654" y="3260043"/>
            <a:ext cx="1424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Colors inverted as compared to c; change colors anyway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BF7BA37-835C-D149-B28C-01B329F6EB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1" t="16722" r="11452" b="52154"/>
          <a:stretch/>
        </p:blipFill>
        <p:spPr>
          <a:xfrm>
            <a:off x="241974" y="7260105"/>
            <a:ext cx="4852700" cy="10202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AF15BE9-3E25-F744-8B72-AACCC62C7854}"/>
              </a:ext>
            </a:extLst>
          </p:cNvPr>
          <p:cNvSpPr txBox="1"/>
          <p:nvPr/>
        </p:nvSpPr>
        <p:spPr>
          <a:xfrm>
            <a:off x="97194" y="68907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96BC68C-1488-8246-BB04-95EFD949D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371" y="8242111"/>
            <a:ext cx="2064832" cy="12835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4D5F6DE-4E0C-154F-8005-B39965CFB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741" y="9620176"/>
            <a:ext cx="2962963" cy="129764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98EDB8C-C32C-B24A-8EAD-DEC48133E5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954" y="8203871"/>
            <a:ext cx="2169417" cy="141630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42C3E2-6E71-8547-87DE-D003098773C8}"/>
              </a:ext>
            </a:extLst>
          </p:cNvPr>
          <p:cNvSpPr txBox="1"/>
          <p:nvPr/>
        </p:nvSpPr>
        <p:spPr>
          <a:xfrm>
            <a:off x="403688" y="11293091"/>
            <a:ext cx="296296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Terminology, </a:t>
            </a:r>
            <a:r>
              <a:rPr lang="en-US" sz="1200" dirty="0" err="1"/>
              <a:t>etc</a:t>
            </a:r>
            <a:r>
              <a:rPr lang="en-US" sz="1200" dirty="0"/>
              <a:t> consistent with the rest of the figures, let’s discuss the colors, and also add statistics here (</a:t>
            </a:r>
            <a:r>
              <a:rPr lang="en-US" sz="1200" dirty="0" err="1"/>
              <a:t>lt’s</a:t>
            </a:r>
            <a:r>
              <a:rPr lang="en-US" sz="1200" dirty="0"/>
              <a:t> discuss what to test). 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011A1F9-E9F4-AB41-99EB-AAAFF1110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8787" y="9565316"/>
            <a:ext cx="2507381" cy="172777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A6AB9E8-5C5A-9E4A-9413-28963D13E8C7}"/>
              </a:ext>
            </a:extLst>
          </p:cNvPr>
          <p:cNvSpPr txBox="1"/>
          <p:nvPr/>
        </p:nvSpPr>
        <p:spPr>
          <a:xfrm>
            <a:off x="5723355" y="689077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90D05F-2684-E14D-A44B-CC61BB1A97D9}"/>
              </a:ext>
            </a:extLst>
          </p:cNvPr>
          <p:cNvSpPr txBox="1"/>
          <p:nvPr/>
        </p:nvSpPr>
        <p:spPr>
          <a:xfrm>
            <a:off x="6213449" y="7260105"/>
            <a:ext cx="3759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set up </a:t>
            </a:r>
            <a:r>
              <a:rPr lang="en-US" sz="1200" dirty="0" err="1"/>
              <a:t>fo</a:t>
            </a:r>
            <a:r>
              <a:rPr lang="en-US" sz="1200" dirty="0"/>
              <a:t> BM Ly6C+ monocyte transfer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BB9970A-AAA9-8B43-BB5D-EF6B744A63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4032" y="7860456"/>
            <a:ext cx="4057655" cy="12835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318B805-D53D-F445-BD9A-9B817959B6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7212" y="7687678"/>
            <a:ext cx="3517900" cy="1651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E279E31-629C-3B4E-8D33-0C463EECE658}"/>
              </a:ext>
            </a:extLst>
          </p:cNvPr>
          <p:cNvSpPr txBox="1"/>
          <p:nvPr/>
        </p:nvSpPr>
        <p:spPr>
          <a:xfrm>
            <a:off x="6148235" y="946735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069C1-4B47-0A4B-B75A-F1AEB44E6FC5}"/>
              </a:ext>
            </a:extLst>
          </p:cNvPr>
          <p:cNvSpPr txBox="1"/>
          <p:nvPr/>
        </p:nvSpPr>
        <p:spPr>
          <a:xfrm>
            <a:off x="6441905" y="9850043"/>
            <a:ext cx="37595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Mixed BM chimeras data showing that IM refilling is NR4A1-independent – and that the cells in  blue above do not represent patrolling monocytes but rather classical monocytes first losing Ly6C expression and differentiating into IM. Will also be consolidated by the </a:t>
            </a:r>
            <a:r>
              <a:rPr lang="en-US" sz="1200" dirty="0" err="1"/>
              <a:t>scRNAseq</a:t>
            </a:r>
            <a:r>
              <a:rPr lang="en-US" sz="1200" dirty="0"/>
              <a:t> model.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52542A-40E1-0B40-9699-B23C35450E17}"/>
              </a:ext>
            </a:extLst>
          </p:cNvPr>
          <p:cNvSpPr txBox="1"/>
          <p:nvPr/>
        </p:nvSpPr>
        <p:spPr>
          <a:xfrm>
            <a:off x="202304" y="1220548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576155-6962-C849-B416-E1F7B243DAC6}"/>
              </a:ext>
            </a:extLst>
          </p:cNvPr>
          <p:cNvSpPr txBox="1"/>
          <p:nvPr/>
        </p:nvSpPr>
        <p:spPr>
          <a:xfrm>
            <a:off x="508798" y="12705281"/>
            <a:ext cx="375950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Bulk RNA-seq data on native and repopulated IM subsets and AM showing that they are basically transcriptionally similar: show PCA / hierarchical clustering and heatmap? and in line with that we could also show that in line with that, rep IM can be re-depleted by DT again (panel </a:t>
            </a:r>
            <a:r>
              <a:rPr lang="en-US" sz="1200" dirty="0" err="1"/>
              <a:t>i</a:t>
            </a:r>
            <a:r>
              <a:rPr lang="en-US" sz="1200" dirty="0"/>
              <a:t>).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4C013B-7B2A-594E-BF57-23CC361B17AE}"/>
              </a:ext>
            </a:extLst>
          </p:cNvPr>
          <p:cNvSpPr txBox="1"/>
          <p:nvPr/>
        </p:nvSpPr>
        <p:spPr>
          <a:xfrm>
            <a:off x="8335299" y="1202081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77641B-423F-B24C-B6E7-32A80A26F0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7362" y="12190375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206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Marichal</dc:creator>
  <cp:lastModifiedBy>Thomas Marichal</cp:lastModifiedBy>
  <cp:revision>7</cp:revision>
  <dcterms:created xsi:type="dcterms:W3CDTF">2021-10-28T11:40:54Z</dcterms:created>
  <dcterms:modified xsi:type="dcterms:W3CDTF">2021-10-28T13:26:49Z</dcterms:modified>
</cp:coreProperties>
</file>